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0" r:id="rId2"/>
    <p:sldId id="271" r:id="rId3"/>
    <p:sldId id="272" r:id="rId4"/>
    <p:sldId id="265" r:id="rId5"/>
    <p:sldId id="266" r:id="rId6"/>
    <p:sldId id="263" r:id="rId7"/>
    <p:sldId id="256" r:id="rId8"/>
    <p:sldId id="267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268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iskMH:Users:macbookmh:Desktop:MT%20avant%20et%20apr&#232;s%20MH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diskMH:Users:macbookmh:Desktop:teach%20avant%20%20apr&#232;s%20cogmed%20def.txt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diskMH:Users:macbookmh:Desktop:%20CPTII%20avant%20et%20apr&#232;s%20%20cogmed2.txt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diskMH:Users:macbookmh:Desktop:%20CPTII%20avant%20et%20apr&#232;s%20%20cogmed2.txt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diskMH:Users:macbookmh:Desktop:Conners%20%20AVANT%20APRES%20COGMED%20def.txt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diskMH:Users:macbookmh:Desktop:Conners%20%20AVANT%20APRES%20COGMED%20def.txt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diskMH:Users:macbookmh:Desktop:BRIEF%20AVANT%20APRESenseign.txt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diskMH:Users:macbookmh:Desktop:BRIEF%20AVANT%20APRESenseign.txt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Classeur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Feuil1!$V$6</c:f>
              <c:strCache>
                <c:ptCount val="1"/>
                <c:pt idx="0">
                  <c:v>prétest</c:v>
                </c:pt>
              </c:strCache>
            </c:strRef>
          </c:tx>
          <c:invertIfNegative val="0"/>
          <c:cat>
            <c:strRef>
              <c:f>Feuil1!$U$7:$U$10</c:f>
              <c:strCache>
                <c:ptCount val="4"/>
                <c:pt idx="0">
                  <c:v>MC enfants</c:v>
                </c:pt>
                <c:pt idx="1">
                  <c:v>SLCenfants</c:v>
                </c:pt>
                <c:pt idx="2">
                  <c:v>MC adultes</c:v>
                </c:pt>
                <c:pt idx="3">
                  <c:v>SLC adultes</c:v>
                </c:pt>
              </c:strCache>
            </c:strRef>
          </c:cat>
          <c:val>
            <c:numRef>
              <c:f>Feuil1!$V$7:$V$10</c:f>
              <c:numCache>
                <c:formatCode>General</c:formatCode>
                <c:ptCount val="4"/>
                <c:pt idx="0">
                  <c:v>6.6</c:v>
                </c:pt>
                <c:pt idx="1">
                  <c:v>7.7</c:v>
                </c:pt>
                <c:pt idx="2">
                  <c:v>9.0</c:v>
                </c:pt>
                <c:pt idx="3">
                  <c:v>9.0</c:v>
                </c:pt>
              </c:numCache>
            </c:numRef>
          </c:val>
        </c:ser>
        <c:ser>
          <c:idx val="1"/>
          <c:order val="1"/>
          <c:tx>
            <c:strRef>
              <c:f>Feuil1!$W$6</c:f>
              <c:strCache>
                <c:ptCount val="1"/>
                <c:pt idx="0">
                  <c:v>postest</c:v>
                </c:pt>
              </c:strCache>
            </c:strRef>
          </c:tx>
          <c:invertIfNegative val="0"/>
          <c:cat>
            <c:strRef>
              <c:f>Feuil1!$U$7:$U$10</c:f>
              <c:strCache>
                <c:ptCount val="4"/>
                <c:pt idx="0">
                  <c:v>MC enfants</c:v>
                </c:pt>
                <c:pt idx="1">
                  <c:v>SLCenfants</c:v>
                </c:pt>
                <c:pt idx="2">
                  <c:v>MC adultes</c:v>
                </c:pt>
                <c:pt idx="3">
                  <c:v>SLC adultes</c:v>
                </c:pt>
              </c:strCache>
            </c:strRef>
          </c:cat>
          <c:val>
            <c:numRef>
              <c:f>Feuil1!$W$7:$W$10</c:f>
              <c:numCache>
                <c:formatCode>General</c:formatCode>
                <c:ptCount val="4"/>
                <c:pt idx="0">
                  <c:v>12.7</c:v>
                </c:pt>
                <c:pt idx="1">
                  <c:v>11.9</c:v>
                </c:pt>
                <c:pt idx="2">
                  <c:v>13.0</c:v>
                </c:pt>
                <c:pt idx="3">
                  <c:v>12.2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9648728"/>
        <c:axId val="2045009512"/>
        <c:axId val="0"/>
      </c:bar3DChart>
      <c:catAx>
        <c:axId val="2089648728"/>
        <c:scaling>
          <c:orientation val="minMax"/>
        </c:scaling>
        <c:delete val="0"/>
        <c:axPos val="b"/>
        <c:majorTickMark val="out"/>
        <c:minorTickMark val="none"/>
        <c:tickLblPos val="nextTo"/>
        <c:crossAx val="2045009512"/>
        <c:crosses val="autoZero"/>
        <c:auto val="1"/>
        <c:lblAlgn val="ctr"/>
        <c:lblOffset val="100"/>
        <c:noMultiLvlLbl val="0"/>
      </c:catAx>
      <c:valAx>
        <c:axId val="2045009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96487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Feuil3!$D$9</c:f>
              <c:strCache>
                <c:ptCount val="1"/>
                <c:pt idx="0">
                  <c:v>avant</c:v>
                </c:pt>
              </c:strCache>
            </c:strRef>
          </c:tx>
          <c:invertIfNegative val="0"/>
          <c:cat>
            <c:strRef>
              <c:f>Feuil3!$E$8:$N$8</c:f>
              <c:strCache>
                <c:ptCount val="10"/>
                <c:pt idx="0">
                  <c:v>nombre de cibles</c:v>
                </c:pt>
                <c:pt idx="1">
                  <c:v>temps par cible</c:v>
                </c:pt>
                <c:pt idx="2">
                  <c:v>note attention visuelle</c:v>
                </c:pt>
                <c:pt idx="3">
                  <c:v>coups de fusil</c:v>
                </c:pt>
                <c:pt idx="4">
                  <c:v>petites hommes vert</c:v>
                </c:pt>
                <c:pt idx="5">
                  <c:v>hommes verts temps</c:v>
                </c:pt>
                <c:pt idx="6">
                  <c:v>deux choses à la fois</c:v>
                </c:pt>
                <c:pt idx="7">
                  <c:v>ecouter deux choses</c:v>
                </c:pt>
                <c:pt idx="8">
                  <c:v>mondes contraires endroit </c:v>
                </c:pt>
                <c:pt idx="9">
                  <c:v>mondes ontraires envers</c:v>
                </c:pt>
              </c:strCache>
            </c:strRef>
          </c:cat>
          <c:val>
            <c:numRef>
              <c:f>Feuil3!$E$9:$N$9</c:f>
              <c:numCache>
                <c:formatCode>General</c:formatCode>
                <c:ptCount val="10"/>
                <c:pt idx="0">
                  <c:v>74.83333333333326</c:v>
                </c:pt>
                <c:pt idx="1">
                  <c:v>41.66666666666658</c:v>
                </c:pt>
                <c:pt idx="2">
                  <c:v>35.83333333333334</c:v>
                </c:pt>
                <c:pt idx="3">
                  <c:v>19.6</c:v>
                </c:pt>
                <c:pt idx="4">
                  <c:v>72.0</c:v>
                </c:pt>
                <c:pt idx="5">
                  <c:v>49.16666666666658</c:v>
                </c:pt>
                <c:pt idx="6">
                  <c:v>47.4</c:v>
                </c:pt>
                <c:pt idx="7">
                  <c:v>35.2</c:v>
                </c:pt>
                <c:pt idx="8">
                  <c:v>45.0</c:v>
                </c:pt>
                <c:pt idx="9">
                  <c:v>40.83333333333334</c:v>
                </c:pt>
              </c:numCache>
            </c:numRef>
          </c:val>
        </c:ser>
        <c:ser>
          <c:idx val="1"/>
          <c:order val="1"/>
          <c:tx>
            <c:strRef>
              <c:f>Feuil3!$D$10</c:f>
              <c:strCache>
                <c:ptCount val="1"/>
                <c:pt idx="0">
                  <c:v>après</c:v>
                </c:pt>
              </c:strCache>
            </c:strRef>
          </c:tx>
          <c:invertIfNegative val="0"/>
          <c:cat>
            <c:strRef>
              <c:f>Feuil3!$E$8:$N$8</c:f>
              <c:strCache>
                <c:ptCount val="10"/>
                <c:pt idx="0">
                  <c:v>nombre de cibles</c:v>
                </c:pt>
                <c:pt idx="1">
                  <c:v>temps par cible</c:v>
                </c:pt>
                <c:pt idx="2">
                  <c:v>note attention visuelle</c:v>
                </c:pt>
                <c:pt idx="3">
                  <c:v>coups de fusil</c:v>
                </c:pt>
                <c:pt idx="4">
                  <c:v>petites hommes vert</c:v>
                </c:pt>
                <c:pt idx="5">
                  <c:v>hommes verts temps</c:v>
                </c:pt>
                <c:pt idx="6">
                  <c:v>deux choses à la fois</c:v>
                </c:pt>
                <c:pt idx="7">
                  <c:v>ecouter deux choses</c:v>
                </c:pt>
                <c:pt idx="8">
                  <c:v>mondes contraires endroit </c:v>
                </c:pt>
                <c:pt idx="9">
                  <c:v>mondes ontraires envers</c:v>
                </c:pt>
              </c:strCache>
            </c:strRef>
          </c:cat>
          <c:val>
            <c:numRef>
              <c:f>Feuil3!$E$10:$N$10</c:f>
              <c:numCache>
                <c:formatCode>General</c:formatCode>
                <c:ptCount val="10"/>
                <c:pt idx="0">
                  <c:v>47.5</c:v>
                </c:pt>
                <c:pt idx="1">
                  <c:v>75.83333333333326</c:v>
                </c:pt>
                <c:pt idx="2">
                  <c:v>67.5</c:v>
                </c:pt>
                <c:pt idx="3">
                  <c:v>52.8</c:v>
                </c:pt>
                <c:pt idx="4">
                  <c:v>89.33333333333326</c:v>
                </c:pt>
                <c:pt idx="5">
                  <c:v>57.5</c:v>
                </c:pt>
                <c:pt idx="6">
                  <c:v>54.0</c:v>
                </c:pt>
                <c:pt idx="7">
                  <c:v>62.6</c:v>
                </c:pt>
                <c:pt idx="8">
                  <c:v>56.66666666666658</c:v>
                </c:pt>
                <c:pt idx="9">
                  <c:v>62.5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5000808"/>
        <c:axId val="2045027544"/>
        <c:axId val="0"/>
      </c:bar3DChart>
      <c:catAx>
        <c:axId val="2045000808"/>
        <c:scaling>
          <c:orientation val="minMax"/>
        </c:scaling>
        <c:delete val="0"/>
        <c:axPos val="b"/>
        <c:majorTickMark val="out"/>
        <c:minorTickMark val="none"/>
        <c:tickLblPos val="nextTo"/>
        <c:crossAx val="2045027544"/>
        <c:crosses val="autoZero"/>
        <c:auto val="1"/>
        <c:lblAlgn val="ctr"/>
        <c:lblOffset val="100"/>
        <c:noMultiLvlLbl val="0"/>
      </c:catAx>
      <c:valAx>
        <c:axId val="2045027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450008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Feuil3!$F$15</c:f>
              <c:strCache>
                <c:ptCount val="1"/>
                <c:pt idx="0">
                  <c:v>enfants avant</c:v>
                </c:pt>
              </c:strCache>
            </c:strRef>
          </c:tx>
          <c:invertIfNegative val="0"/>
          <c:cat>
            <c:strRef>
              <c:f>Feuil3!$G$14:$S$14</c:f>
              <c:strCache>
                <c:ptCount val="13"/>
                <c:pt idx="0">
                  <c:v>Omission</c:v>
                </c:pt>
                <c:pt idx="1">
                  <c:v>Commissions</c:v>
                </c:pt>
                <c:pt idx="2">
                  <c:v>HIT RT</c:v>
                </c:pt>
                <c:pt idx="3">
                  <c:v>HIT std devia</c:v>
                </c:pt>
                <c:pt idx="4">
                  <c:v>Variability</c:v>
                </c:pt>
                <c:pt idx="5">
                  <c:v>Detectability</c:v>
                </c:pt>
                <c:pt idx="6">
                  <c:v>response b</c:v>
                </c:pt>
                <c:pt idx="7">
                  <c:v>perseveration</c:v>
                </c:pt>
                <c:pt idx="8">
                  <c:v>HIT RT block change</c:v>
                </c:pt>
                <c:pt idx="9">
                  <c:v>HIT SE block change</c:v>
                </c:pt>
                <c:pt idx="10">
                  <c:v>HIT RT ISI change</c:v>
                </c:pt>
                <c:pt idx="11">
                  <c:v>HIT SE ISI change</c:v>
                </c:pt>
                <c:pt idx="12">
                  <c:v>Index confidence patho</c:v>
                </c:pt>
              </c:strCache>
            </c:strRef>
          </c:cat>
          <c:val>
            <c:numRef>
              <c:f>Feuil3!$G$15:$S$15</c:f>
              <c:numCache>
                <c:formatCode>General</c:formatCode>
                <c:ptCount val="13"/>
                <c:pt idx="0">
                  <c:v>68.36428571428571</c:v>
                </c:pt>
                <c:pt idx="1">
                  <c:v>56.47142857142852</c:v>
                </c:pt>
                <c:pt idx="2">
                  <c:v>67.31428571428571</c:v>
                </c:pt>
                <c:pt idx="3">
                  <c:v>81.83</c:v>
                </c:pt>
                <c:pt idx="4">
                  <c:v>81.44285714285714</c:v>
                </c:pt>
                <c:pt idx="5">
                  <c:v>60.09285714285714</c:v>
                </c:pt>
                <c:pt idx="6">
                  <c:v>55.06142857142854</c:v>
                </c:pt>
                <c:pt idx="7">
                  <c:v>66.73857142857138</c:v>
                </c:pt>
                <c:pt idx="8">
                  <c:v>47.03571428571428</c:v>
                </c:pt>
                <c:pt idx="9">
                  <c:v>44.5542857142857</c:v>
                </c:pt>
                <c:pt idx="10">
                  <c:v>79.09142857142857</c:v>
                </c:pt>
                <c:pt idx="11">
                  <c:v>77.41714285714284</c:v>
                </c:pt>
                <c:pt idx="12">
                  <c:v>69.072857142857</c:v>
                </c:pt>
              </c:numCache>
            </c:numRef>
          </c:val>
        </c:ser>
        <c:ser>
          <c:idx val="1"/>
          <c:order val="1"/>
          <c:tx>
            <c:strRef>
              <c:f>Feuil3!$F$16</c:f>
              <c:strCache>
                <c:ptCount val="1"/>
                <c:pt idx="0">
                  <c:v>enfants après</c:v>
                </c:pt>
              </c:strCache>
            </c:strRef>
          </c:tx>
          <c:invertIfNegative val="0"/>
          <c:cat>
            <c:strRef>
              <c:f>Feuil3!$G$14:$S$14</c:f>
              <c:strCache>
                <c:ptCount val="13"/>
                <c:pt idx="0">
                  <c:v>Omission</c:v>
                </c:pt>
                <c:pt idx="1">
                  <c:v>Commissions</c:v>
                </c:pt>
                <c:pt idx="2">
                  <c:v>HIT RT</c:v>
                </c:pt>
                <c:pt idx="3">
                  <c:v>HIT std devia</c:v>
                </c:pt>
                <c:pt idx="4">
                  <c:v>Variability</c:v>
                </c:pt>
                <c:pt idx="5">
                  <c:v>Detectability</c:v>
                </c:pt>
                <c:pt idx="6">
                  <c:v>response b</c:v>
                </c:pt>
                <c:pt idx="7">
                  <c:v>perseveration</c:v>
                </c:pt>
                <c:pt idx="8">
                  <c:v>HIT RT block change</c:v>
                </c:pt>
                <c:pt idx="9">
                  <c:v>HIT SE block change</c:v>
                </c:pt>
                <c:pt idx="10">
                  <c:v>HIT RT ISI change</c:v>
                </c:pt>
                <c:pt idx="11">
                  <c:v>HIT SE ISI change</c:v>
                </c:pt>
                <c:pt idx="12">
                  <c:v>Index confidence patho</c:v>
                </c:pt>
              </c:strCache>
            </c:strRef>
          </c:cat>
          <c:val>
            <c:numRef>
              <c:f>Feuil3!$G$16:$S$16</c:f>
              <c:numCache>
                <c:formatCode>General</c:formatCode>
                <c:ptCount val="13"/>
                <c:pt idx="0">
                  <c:v>49.61000000000001</c:v>
                </c:pt>
                <c:pt idx="1">
                  <c:v>62.29285714285715</c:v>
                </c:pt>
                <c:pt idx="2">
                  <c:v>53.96142857142853</c:v>
                </c:pt>
                <c:pt idx="3">
                  <c:v>54.33714285714284</c:v>
                </c:pt>
                <c:pt idx="4">
                  <c:v>52.63142857142854</c:v>
                </c:pt>
                <c:pt idx="5">
                  <c:v>63.45571428571429</c:v>
                </c:pt>
                <c:pt idx="6">
                  <c:v>43.25714285714285</c:v>
                </c:pt>
                <c:pt idx="7">
                  <c:v>57.94571428571429</c:v>
                </c:pt>
                <c:pt idx="8">
                  <c:v>40.53857142857143</c:v>
                </c:pt>
                <c:pt idx="9">
                  <c:v>37.46571428571428</c:v>
                </c:pt>
                <c:pt idx="10">
                  <c:v>65.29285714285709</c:v>
                </c:pt>
                <c:pt idx="11">
                  <c:v>57.7857142857143</c:v>
                </c:pt>
                <c:pt idx="12">
                  <c:v>47.81285714285714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0018520"/>
        <c:axId val="2091873368"/>
        <c:axId val="0"/>
      </c:bar3DChart>
      <c:catAx>
        <c:axId val="-2120018520"/>
        <c:scaling>
          <c:orientation val="minMax"/>
        </c:scaling>
        <c:delete val="0"/>
        <c:axPos val="b"/>
        <c:majorTickMark val="out"/>
        <c:minorTickMark val="none"/>
        <c:tickLblPos val="nextTo"/>
        <c:crossAx val="2091873368"/>
        <c:crosses val="autoZero"/>
        <c:auto val="1"/>
        <c:lblAlgn val="ctr"/>
        <c:lblOffset val="100"/>
        <c:noMultiLvlLbl val="0"/>
      </c:catAx>
      <c:valAx>
        <c:axId val="2091873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0018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Feuil2!$A$2</c:f>
              <c:strCache>
                <c:ptCount val="1"/>
                <c:pt idx="0">
                  <c:v>adulte avant</c:v>
                </c:pt>
              </c:strCache>
            </c:strRef>
          </c:tx>
          <c:invertIfNegative val="0"/>
          <c:cat>
            <c:strRef>
              <c:f>Feuil2!$B$1:$N$1</c:f>
              <c:strCache>
                <c:ptCount val="13"/>
                <c:pt idx="0">
                  <c:v>Omission</c:v>
                </c:pt>
                <c:pt idx="1">
                  <c:v>Commissions</c:v>
                </c:pt>
                <c:pt idx="2">
                  <c:v>HIT RT</c:v>
                </c:pt>
                <c:pt idx="3">
                  <c:v>HIT std devia</c:v>
                </c:pt>
                <c:pt idx="4">
                  <c:v>Variability</c:v>
                </c:pt>
                <c:pt idx="5">
                  <c:v>Detectability</c:v>
                </c:pt>
                <c:pt idx="6">
                  <c:v>response b</c:v>
                </c:pt>
                <c:pt idx="7">
                  <c:v>perseveration</c:v>
                </c:pt>
                <c:pt idx="8">
                  <c:v>HIT RT block change</c:v>
                </c:pt>
                <c:pt idx="9">
                  <c:v>HIT SE block change</c:v>
                </c:pt>
                <c:pt idx="10">
                  <c:v>HIT RT ISI change</c:v>
                </c:pt>
                <c:pt idx="11">
                  <c:v>HIT SE ISI change</c:v>
                </c:pt>
                <c:pt idx="12">
                  <c:v>Index confidence patho</c:v>
                </c:pt>
              </c:strCache>
            </c:strRef>
          </c:cat>
          <c:val>
            <c:numRef>
              <c:f>Feuil2!$B$2:$N$2</c:f>
              <c:numCache>
                <c:formatCode>General</c:formatCode>
                <c:ptCount val="13"/>
                <c:pt idx="0">
                  <c:v>28.545</c:v>
                </c:pt>
                <c:pt idx="1">
                  <c:v>39.468</c:v>
                </c:pt>
                <c:pt idx="2">
                  <c:v>47.89000000000001</c:v>
                </c:pt>
                <c:pt idx="3">
                  <c:v>13.912</c:v>
                </c:pt>
                <c:pt idx="4">
                  <c:v>15.665</c:v>
                </c:pt>
                <c:pt idx="5">
                  <c:v>41.89</c:v>
                </c:pt>
                <c:pt idx="6">
                  <c:v>43.712</c:v>
                </c:pt>
                <c:pt idx="7">
                  <c:v>37.043</c:v>
                </c:pt>
                <c:pt idx="8">
                  <c:v>44.402</c:v>
                </c:pt>
                <c:pt idx="9">
                  <c:v>80.137</c:v>
                </c:pt>
                <c:pt idx="10">
                  <c:v>30.428</c:v>
                </c:pt>
                <c:pt idx="11">
                  <c:v>45.463</c:v>
                </c:pt>
                <c:pt idx="12">
                  <c:v>42.493</c:v>
                </c:pt>
              </c:numCache>
            </c:numRef>
          </c:val>
        </c:ser>
        <c:ser>
          <c:idx val="1"/>
          <c:order val="1"/>
          <c:tx>
            <c:strRef>
              <c:f>Feuil2!$A$3</c:f>
              <c:strCache>
                <c:ptCount val="1"/>
                <c:pt idx="0">
                  <c:v>adulte après</c:v>
                </c:pt>
              </c:strCache>
            </c:strRef>
          </c:tx>
          <c:invertIfNegative val="0"/>
          <c:cat>
            <c:strRef>
              <c:f>Feuil2!$B$1:$N$1</c:f>
              <c:strCache>
                <c:ptCount val="13"/>
                <c:pt idx="0">
                  <c:v>Omission</c:v>
                </c:pt>
                <c:pt idx="1">
                  <c:v>Commissions</c:v>
                </c:pt>
                <c:pt idx="2">
                  <c:v>HIT RT</c:v>
                </c:pt>
                <c:pt idx="3">
                  <c:v>HIT std devia</c:v>
                </c:pt>
                <c:pt idx="4">
                  <c:v>Variability</c:v>
                </c:pt>
                <c:pt idx="5">
                  <c:v>Detectability</c:v>
                </c:pt>
                <c:pt idx="6">
                  <c:v>response b</c:v>
                </c:pt>
                <c:pt idx="7">
                  <c:v>perseveration</c:v>
                </c:pt>
                <c:pt idx="8">
                  <c:v>HIT RT block change</c:v>
                </c:pt>
                <c:pt idx="9">
                  <c:v>HIT SE block change</c:v>
                </c:pt>
                <c:pt idx="10">
                  <c:v>HIT RT ISI change</c:v>
                </c:pt>
                <c:pt idx="11">
                  <c:v>HIT SE ISI change</c:v>
                </c:pt>
                <c:pt idx="12">
                  <c:v>Index confidence patho</c:v>
                </c:pt>
              </c:strCache>
            </c:strRef>
          </c:cat>
          <c:val>
            <c:numRef>
              <c:f>Feuil2!$B$3:$N$3</c:f>
              <c:numCache>
                <c:formatCode>General</c:formatCode>
                <c:ptCount val="13"/>
                <c:pt idx="0">
                  <c:v>22.047</c:v>
                </c:pt>
                <c:pt idx="1">
                  <c:v>37.55</c:v>
                </c:pt>
                <c:pt idx="2">
                  <c:v>46.818</c:v>
                </c:pt>
                <c:pt idx="3">
                  <c:v>15.548</c:v>
                </c:pt>
                <c:pt idx="4">
                  <c:v>13.445</c:v>
                </c:pt>
                <c:pt idx="5">
                  <c:v>53.236</c:v>
                </c:pt>
                <c:pt idx="6">
                  <c:v>34.61</c:v>
                </c:pt>
                <c:pt idx="7">
                  <c:v>35.111</c:v>
                </c:pt>
                <c:pt idx="8">
                  <c:v>38.89300000000001</c:v>
                </c:pt>
                <c:pt idx="9">
                  <c:v>39.346</c:v>
                </c:pt>
                <c:pt idx="10">
                  <c:v>36.067</c:v>
                </c:pt>
                <c:pt idx="11">
                  <c:v>44.401</c:v>
                </c:pt>
                <c:pt idx="12">
                  <c:v>35.365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9707896"/>
        <c:axId val="-2119704920"/>
        <c:axId val="0"/>
      </c:bar3DChart>
      <c:catAx>
        <c:axId val="-211970789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9704920"/>
        <c:crosses val="autoZero"/>
        <c:auto val="1"/>
        <c:lblAlgn val="ctr"/>
        <c:lblOffset val="100"/>
        <c:noMultiLvlLbl val="0"/>
      </c:catAx>
      <c:valAx>
        <c:axId val="-2119704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9707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Feuil1!$E$26</c:f>
              <c:strCache>
                <c:ptCount val="1"/>
                <c:pt idx="0">
                  <c:v>parents avant</c:v>
                </c:pt>
              </c:strCache>
            </c:strRef>
          </c:tx>
          <c:invertIfNegative val="0"/>
          <c:cat>
            <c:strRef>
              <c:f>Feuil1!$F$25:$K$25</c:f>
              <c:strCache>
                <c:ptCount val="6"/>
                <c:pt idx="0">
                  <c:v>inattention</c:v>
                </c:pt>
                <c:pt idx="1">
                  <c:v>hyperactivité/imp</c:v>
                </c:pt>
                <c:pt idx="2">
                  <c:v>pb apprentissage</c:v>
                </c:pt>
                <c:pt idx="3">
                  <c:v>fonction exécutives</c:v>
                </c:pt>
                <c:pt idx="4">
                  <c:v>défiance/agression</c:v>
                </c:pt>
                <c:pt idx="5">
                  <c:v>Pb s avec pairs</c:v>
                </c:pt>
              </c:strCache>
            </c:strRef>
          </c:cat>
          <c:val>
            <c:numRef>
              <c:f>Feuil1!$F$26:$K$26</c:f>
              <c:numCache>
                <c:formatCode>General</c:formatCode>
                <c:ptCount val="6"/>
                <c:pt idx="0">
                  <c:v>86.4</c:v>
                </c:pt>
                <c:pt idx="1">
                  <c:v>88.2</c:v>
                </c:pt>
                <c:pt idx="2">
                  <c:v>62.0</c:v>
                </c:pt>
                <c:pt idx="3">
                  <c:v>63.8</c:v>
                </c:pt>
                <c:pt idx="4">
                  <c:v>69.4</c:v>
                </c:pt>
                <c:pt idx="5">
                  <c:v>75.0</c:v>
                </c:pt>
              </c:numCache>
            </c:numRef>
          </c:val>
        </c:ser>
        <c:ser>
          <c:idx val="1"/>
          <c:order val="1"/>
          <c:tx>
            <c:strRef>
              <c:f>Feuil1!$E$27</c:f>
              <c:strCache>
                <c:ptCount val="1"/>
                <c:pt idx="0">
                  <c:v>parents après</c:v>
                </c:pt>
              </c:strCache>
            </c:strRef>
          </c:tx>
          <c:invertIfNegative val="0"/>
          <c:cat>
            <c:strRef>
              <c:f>Feuil1!$F$25:$K$25</c:f>
              <c:strCache>
                <c:ptCount val="6"/>
                <c:pt idx="0">
                  <c:v>inattention</c:v>
                </c:pt>
                <c:pt idx="1">
                  <c:v>hyperactivité/imp</c:v>
                </c:pt>
                <c:pt idx="2">
                  <c:v>pb apprentissage</c:v>
                </c:pt>
                <c:pt idx="3">
                  <c:v>fonction exécutives</c:v>
                </c:pt>
                <c:pt idx="4">
                  <c:v>défiance/agression</c:v>
                </c:pt>
                <c:pt idx="5">
                  <c:v>Pb s avec pairs</c:v>
                </c:pt>
              </c:strCache>
            </c:strRef>
          </c:cat>
          <c:val>
            <c:numRef>
              <c:f>Feuil1!$F$27:$K$27</c:f>
              <c:numCache>
                <c:formatCode>General</c:formatCode>
                <c:ptCount val="6"/>
                <c:pt idx="0">
                  <c:v>75.2</c:v>
                </c:pt>
                <c:pt idx="1">
                  <c:v>74.8</c:v>
                </c:pt>
                <c:pt idx="2">
                  <c:v>58.6</c:v>
                </c:pt>
                <c:pt idx="3">
                  <c:v>59.6</c:v>
                </c:pt>
                <c:pt idx="4">
                  <c:v>50.8</c:v>
                </c:pt>
                <c:pt idx="5">
                  <c:v>67.8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9981352"/>
        <c:axId val="-2119978376"/>
        <c:axId val="0"/>
      </c:bar3DChart>
      <c:catAx>
        <c:axId val="-211998135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9978376"/>
        <c:crosses val="autoZero"/>
        <c:auto val="1"/>
        <c:lblAlgn val="ctr"/>
        <c:lblOffset val="100"/>
        <c:noMultiLvlLbl val="0"/>
      </c:catAx>
      <c:valAx>
        <c:axId val="-2119978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998135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Feuil1!$F$38</c:f>
              <c:strCache>
                <c:ptCount val="1"/>
                <c:pt idx="0">
                  <c:v>conners enseig avant</c:v>
                </c:pt>
              </c:strCache>
            </c:strRef>
          </c:tx>
          <c:invertIfNegative val="0"/>
          <c:cat>
            <c:strRef>
              <c:f>Feuil1!$G$37:$L$37</c:f>
              <c:strCache>
                <c:ptCount val="6"/>
                <c:pt idx="0">
                  <c:v>inattention</c:v>
                </c:pt>
                <c:pt idx="1">
                  <c:v>hyperactivité/imp</c:v>
                </c:pt>
                <c:pt idx="2">
                  <c:v>pb apprentissage</c:v>
                </c:pt>
                <c:pt idx="3">
                  <c:v>fonction exécutives</c:v>
                </c:pt>
                <c:pt idx="4">
                  <c:v>défiance/agression</c:v>
                </c:pt>
                <c:pt idx="5">
                  <c:v>Pb s avec pairs</c:v>
                </c:pt>
              </c:strCache>
            </c:strRef>
          </c:cat>
          <c:val>
            <c:numRef>
              <c:f>Feuil1!$G$38:$L$38</c:f>
              <c:numCache>
                <c:formatCode>General</c:formatCode>
                <c:ptCount val="6"/>
                <c:pt idx="0">
                  <c:v>70.0</c:v>
                </c:pt>
                <c:pt idx="1">
                  <c:v>74.8</c:v>
                </c:pt>
                <c:pt idx="2">
                  <c:v>57.2</c:v>
                </c:pt>
                <c:pt idx="3">
                  <c:v>58.0</c:v>
                </c:pt>
                <c:pt idx="4">
                  <c:v>52.6</c:v>
                </c:pt>
                <c:pt idx="5">
                  <c:v>59.6</c:v>
                </c:pt>
              </c:numCache>
            </c:numRef>
          </c:val>
        </c:ser>
        <c:ser>
          <c:idx val="1"/>
          <c:order val="1"/>
          <c:tx>
            <c:strRef>
              <c:f>Feuil1!$F$39</c:f>
              <c:strCache>
                <c:ptCount val="1"/>
                <c:pt idx="0">
                  <c:v>conners enseig apr</c:v>
                </c:pt>
              </c:strCache>
            </c:strRef>
          </c:tx>
          <c:invertIfNegative val="0"/>
          <c:cat>
            <c:strRef>
              <c:f>Feuil1!$G$37:$L$37</c:f>
              <c:strCache>
                <c:ptCount val="6"/>
                <c:pt idx="0">
                  <c:v>inattention</c:v>
                </c:pt>
                <c:pt idx="1">
                  <c:v>hyperactivité/imp</c:v>
                </c:pt>
                <c:pt idx="2">
                  <c:v>pb apprentissage</c:v>
                </c:pt>
                <c:pt idx="3">
                  <c:v>fonction exécutives</c:v>
                </c:pt>
                <c:pt idx="4">
                  <c:v>défiance/agression</c:v>
                </c:pt>
                <c:pt idx="5">
                  <c:v>Pb s avec pairs</c:v>
                </c:pt>
              </c:strCache>
            </c:strRef>
          </c:cat>
          <c:val>
            <c:numRef>
              <c:f>Feuil1!$G$39:$L$39</c:f>
              <c:numCache>
                <c:formatCode>General</c:formatCode>
                <c:ptCount val="6"/>
                <c:pt idx="0">
                  <c:v>61.4</c:v>
                </c:pt>
                <c:pt idx="1">
                  <c:v>58.6</c:v>
                </c:pt>
                <c:pt idx="2">
                  <c:v>48.6</c:v>
                </c:pt>
                <c:pt idx="3">
                  <c:v>49.4</c:v>
                </c:pt>
                <c:pt idx="4">
                  <c:v>45.6</c:v>
                </c:pt>
                <c:pt idx="5">
                  <c:v>56.8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9877032"/>
        <c:axId val="-2119874056"/>
        <c:axId val="0"/>
      </c:bar3DChart>
      <c:catAx>
        <c:axId val="-21198770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9874056"/>
        <c:crosses val="autoZero"/>
        <c:auto val="1"/>
        <c:lblAlgn val="ctr"/>
        <c:lblOffset val="100"/>
        <c:noMultiLvlLbl val="0"/>
      </c:catAx>
      <c:valAx>
        <c:axId val="-2119874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98770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Feuil1!$I$20</c:f>
              <c:strCache>
                <c:ptCount val="1"/>
                <c:pt idx="0">
                  <c:v>brief parents avt</c:v>
                </c:pt>
              </c:strCache>
            </c:strRef>
          </c:tx>
          <c:invertIfNegative val="0"/>
          <c:cat>
            <c:strRef>
              <c:f>Feuil1!$J$19:$T$19</c:f>
              <c:strCache>
                <c:ptCount val="11"/>
                <c:pt idx="0">
                  <c:v>inhibition</c:v>
                </c:pt>
                <c:pt idx="1">
                  <c:v>flexibilité</c:v>
                </c:pt>
                <c:pt idx="2">
                  <c:v>controle émotionnel</c:v>
                </c:pt>
                <c:pt idx="3">
                  <c:v>initiation</c:v>
                </c:pt>
                <c:pt idx="4">
                  <c:v>MT</c:v>
                </c:pt>
                <c:pt idx="5">
                  <c:v>Planification</c:v>
                </c:pt>
                <c:pt idx="6">
                  <c:v>org du matériel</c:v>
                </c:pt>
                <c:pt idx="7">
                  <c:v>Contrôle</c:v>
                </c:pt>
                <c:pt idx="8">
                  <c:v>IRC</c:v>
                </c:pt>
                <c:pt idx="9">
                  <c:v>IM</c:v>
                </c:pt>
                <c:pt idx="10">
                  <c:v>CEG</c:v>
                </c:pt>
              </c:strCache>
            </c:strRef>
          </c:cat>
          <c:val>
            <c:numRef>
              <c:f>Feuil1!$J$20:$T$20</c:f>
              <c:numCache>
                <c:formatCode>General</c:formatCode>
                <c:ptCount val="11"/>
                <c:pt idx="0">
                  <c:v>67.6</c:v>
                </c:pt>
                <c:pt idx="1">
                  <c:v>70.2</c:v>
                </c:pt>
                <c:pt idx="2">
                  <c:v>68.0</c:v>
                </c:pt>
                <c:pt idx="3">
                  <c:v>60.0</c:v>
                </c:pt>
                <c:pt idx="4">
                  <c:v>78.8</c:v>
                </c:pt>
                <c:pt idx="5">
                  <c:v>70.0</c:v>
                </c:pt>
                <c:pt idx="6">
                  <c:v>57.8</c:v>
                </c:pt>
                <c:pt idx="7">
                  <c:v>70.4</c:v>
                </c:pt>
                <c:pt idx="8">
                  <c:v>69.8</c:v>
                </c:pt>
                <c:pt idx="9">
                  <c:v>70.4</c:v>
                </c:pt>
                <c:pt idx="10">
                  <c:v>71.6</c:v>
                </c:pt>
              </c:numCache>
            </c:numRef>
          </c:val>
        </c:ser>
        <c:ser>
          <c:idx val="1"/>
          <c:order val="1"/>
          <c:tx>
            <c:strRef>
              <c:f>Feuil1!$I$21</c:f>
              <c:strCache>
                <c:ptCount val="1"/>
                <c:pt idx="0">
                  <c:v>brief parents après</c:v>
                </c:pt>
              </c:strCache>
            </c:strRef>
          </c:tx>
          <c:invertIfNegative val="0"/>
          <c:cat>
            <c:strRef>
              <c:f>Feuil1!$J$19:$T$19</c:f>
              <c:strCache>
                <c:ptCount val="11"/>
                <c:pt idx="0">
                  <c:v>inhibition</c:v>
                </c:pt>
                <c:pt idx="1">
                  <c:v>flexibilité</c:v>
                </c:pt>
                <c:pt idx="2">
                  <c:v>controle émotionnel</c:v>
                </c:pt>
                <c:pt idx="3">
                  <c:v>initiation</c:v>
                </c:pt>
                <c:pt idx="4">
                  <c:v>MT</c:v>
                </c:pt>
                <c:pt idx="5">
                  <c:v>Planification</c:v>
                </c:pt>
                <c:pt idx="6">
                  <c:v>org du matériel</c:v>
                </c:pt>
                <c:pt idx="7">
                  <c:v>Contrôle</c:v>
                </c:pt>
                <c:pt idx="8">
                  <c:v>IRC</c:v>
                </c:pt>
                <c:pt idx="9">
                  <c:v>IM</c:v>
                </c:pt>
                <c:pt idx="10">
                  <c:v>CEG</c:v>
                </c:pt>
              </c:strCache>
            </c:strRef>
          </c:cat>
          <c:val>
            <c:numRef>
              <c:f>Feuil1!$J$21:$T$21</c:f>
              <c:numCache>
                <c:formatCode>General</c:formatCode>
                <c:ptCount val="11"/>
                <c:pt idx="0">
                  <c:v>63.0</c:v>
                </c:pt>
                <c:pt idx="1">
                  <c:v>62.2</c:v>
                </c:pt>
                <c:pt idx="2">
                  <c:v>59.0</c:v>
                </c:pt>
                <c:pt idx="3">
                  <c:v>61.2</c:v>
                </c:pt>
                <c:pt idx="4">
                  <c:v>64.6</c:v>
                </c:pt>
                <c:pt idx="5">
                  <c:v>60.0</c:v>
                </c:pt>
                <c:pt idx="6">
                  <c:v>57.0</c:v>
                </c:pt>
                <c:pt idx="7">
                  <c:v>57.4</c:v>
                </c:pt>
                <c:pt idx="8">
                  <c:v>63.6</c:v>
                </c:pt>
                <c:pt idx="9">
                  <c:v>63.4</c:v>
                </c:pt>
                <c:pt idx="10">
                  <c:v>65.0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9911960"/>
        <c:axId val="-2120048376"/>
        <c:axId val="0"/>
      </c:bar3DChart>
      <c:catAx>
        <c:axId val="-21199119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20048376"/>
        <c:crosses val="autoZero"/>
        <c:auto val="1"/>
        <c:lblAlgn val="ctr"/>
        <c:lblOffset val="100"/>
        <c:noMultiLvlLbl val="0"/>
      </c:catAx>
      <c:valAx>
        <c:axId val="-2120048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9911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Feuil1!$Y$20</c:f>
              <c:strCache>
                <c:ptCount val="1"/>
                <c:pt idx="0">
                  <c:v>brief enseigs avt</c:v>
                </c:pt>
              </c:strCache>
            </c:strRef>
          </c:tx>
          <c:invertIfNegative val="0"/>
          <c:cat>
            <c:strRef>
              <c:f>Feuil1!$Z$19:$AJ$19</c:f>
              <c:strCache>
                <c:ptCount val="11"/>
                <c:pt idx="0">
                  <c:v>inhibition</c:v>
                </c:pt>
                <c:pt idx="1">
                  <c:v>flexibilité</c:v>
                </c:pt>
                <c:pt idx="2">
                  <c:v>controle émotionnel</c:v>
                </c:pt>
                <c:pt idx="3">
                  <c:v>initiation</c:v>
                </c:pt>
                <c:pt idx="4">
                  <c:v>MT</c:v>
                </c:pt>
                <c:pt idx="5">
                  <c:v>Planification</c:v>
                </c:pt>
                <c:pt idx="6">
                  <c:v>org du matériel</c:v>
                </c:pt>
                <c:pt idx="7">
                  <c:v>Contrôle</c:v>
                </c:pt>
                <c:pt idx="8">
                  <c:v>IRC</c:v>
                </c:pt>
                <c:pt idx="9">
                  <c:v>IM</c:v>
                </c:pt>
                <c:pt idx="10">
                  <c:v>CEG</c:v>
                </c:pt>
              </c:strCache>
            </c:strRef>
          </c:cat>
          <c:val>
            <c:numRef>
              <c:f>Feuil1!$Z$20:$AJ$20</c:f>
              <c:numCache>
                <c:formatCode>General</c:formatCode>
                <c:ptCount val="11"/>
                <c:pt idx="0">
                  <c:v>78.4</c:v>
                </c:pt>
                <c:pt idx="1">
                  <c:v>62.2</c:v>
                </c:pt>
                <c:pt idx="2">
                  <c:v>75.4</c:v>
                </c:pt>
                <c:pt idx="3">
                  <c:v>58.2</c:v>
                </c:pt>
                <c:pt idx="4">
                  <c:v>71.4</c:v>
                </c:pt>
                <c:pt idx="5">
                  <c:v>64.4</c:v>
                </c:pt>
                <c:pt idx="6">
                  <c:v>84.8</c:v>
                </c:pt>
                <c:pt idx="7">
                  <c:v>66.8</c:v>
                </c:pt>
                <c:pt idx="8">
                  <c:v>72.8</c:v>
                </c:pt>
                <c:pt idx="9">
                  <c:v>67.6</c:v>
                </c:pt>
                <c:pt idx="10">
                  <c:v>71.4</c:v>
                </c:pt>
              </c:numCache>
            </c:numRef>
          </c:val>
        </c:ser>
        <c:ser>
          <c:idx val="1"/>
          <c:order val="1"/>
          <c:tx>
            <c:strRef>
              <c:f>Feuil1!$Y$21</c:f>
              <c:strCache>
                <c:ptCount val="1"/>
                <c:pt idx="0">
                  <c:v>brief enseigs après</c:v>
                </c:pt>
              </c:strCache>
            </c:strRef>
          </c:tx>
          <c:invertIfNegative val="0"/>
          <c:cat>
            <c:strRef>
              <c:f>Feuil1!$Z$19:$AJ$19</c:f>
              <c:strCache>
                <c:ptCount val="11"/>
                <c:pt idx="0">
                  <c:v>inhibition</c:v>
                </c:pt>
                <c:pt idx="1">
                  <c:v>flexibilité</c:v>
                </c:pt>
                <c:pt idx="2">
                  <c:v>controle émotionnel</c:v>
                </c:pt>
                <c:pt idx="3">
                  <c:v>initiation</c:v>
                </c:pt>
                <c:pt idx="4">
                  <c:v>MT</c:v>
                </c:pt>
                <c:pt idx="5">
                  <c:v>Planification</c:v>
                </c:pt>
                <c:pt idx="6">
                  <c:v>org du matériel</c:v>
                </c:pt>
                <c:pt idx="7">
                  <c:v>Contrôle</c:v>
                </c:pt>
                <c:pt idx="8">
                  <c:v>IRC</c:v>
                </c:pt>
                <c:pt idx="9">
                  <c:v>IM</c:v>
                </c:pt>
                <c:pt idx="10">
                  <c:v>CEG</c:v>
                </c:pt>
              </c:strCache>
            </c:strRef>
          </c:cat>
          <c:val>
            <c:numRef>
              <c:f>Feuil1!$Z$21:$AJ$21</c:f>
              <c:numCache>
                <c:formatCode>General</c:formatCode>
                <c:ptCount val="11"/>
                <c:pt idx="0">
                  <c:v>57.2</c:v>
                </c:pt>
                <c:pt idx="1">
                  <c:v>57.8</c:v>
                </c:pt>
                <c:pt idx="2">
                  <c:v>65.8</c:v>
                </c:pt>
                <c:pt idx="3">
                  <c:v>53.8</c:v>
                </c:pt>
                <c:pt idx="4">
                  <c:v>56.2</c:v>
                </c:pt>
                <c:pt idx="5">
                  <c:v>58.2</c:v>
                </c:pt>
                <c:pt idx="6">
                  <c:v>69.4</c:v>
                </c:pt>
                <c:pt idx="7">
                  <c:v>54.6</c:v>
                </c:pt>
                <c:pt idx="8">
                  <c:v>57.8</c:v>
                </c:pt>
                <c:pt idx="9">
                  <c:v>57.4</c:v>
                </c:pt>
                <c:pt idx="10">
                  <c:v>58.0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19756136"/>
        <c:axId val="-2119766856"/>
        <c:axId val="0"/>
      </c:bar3DChart>
      <c:catAx>
        <c:axId val="-2119756136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9766856"/>
        <c:crosses val="autoZero"/>
        <c:auto val="1"/>
        <c:lblAlgn val="ctr"/>
        <c:lblOffset val="100"/>
        <c:noMultiLvlLbl val="0"/>
      </c:catAx>
      <c:valAx>
        <c:axId val="-2119766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9756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Feuil1!$B$5</c:f>
              <c:strCache>
                <c:ptCount val="1"/>
                <c:pt idx="0">
                  <c:v>brief parents</c:v>
                </c:pt>
              </c:strCache>
            </c:strRef>
          </c:tx>
          <c:invertIfNegative val="0"/>
          <c:cat>
            <c:strRef>
              <c:f>Feuil1!$C$4:$M$4</c:f>
              <c:strCache>
                <c:ptCount val="11"/>
                <c:pt idx="0">
                  <c:v>inhibition</c:v>
                </c:pt>
                <c:pt idx="1">
                  <c:v>flexibilité</c:v>
                </c:pt>
                <c:pt idx="2">
                  <c:v>controle émotionnel</c:v>
                </c:pt>
                <c:pt idx="3">
                  <c:v>initiation</c:v>
                </c:pt>
                <c:pt idx="4">
                  <c:v>MT</c:v>
                </c:pt>
                <c:pt idx="5">
                  <c:v>Planification</c:v>
                </c:pt>
                <c:pt idx="6">
                  <c:v>org du matériel</c:v>
                </c:pt>
                <c:pt idx="7">
                  <c:v>Contrôle</c:v>
                </c:pt>
                <c:pt idx="8">
                  <c:v>IRC</c:v>
                </c:pt>
                <c:pt idx="9">
                  <c:v>IM</c:v>
                </c:pt>
                <c:pt idx="10">
                  <c:v>CEG</c:v>
                </c:pt>
              </c:strCache>
            </c:strRef>
          </c:cat>
          <c:val>
            <c:numRef>
              <c:f>Feuil1!$C$5:$M$5</c:f>
              <c:numCache>
                <c:formatCode>General</c:formatCode>
                <c:ptCount val="11"/>
                <c:pt idx="0">
                  <c:v>0.615</c:v>
                </c:pt>
                <c:pt idx="1">
                  <c:v>0.232</c:v>
                </c:pt>
                <c:pt idx="2">
                  <c:v>0.668</c:v>
                </c:pt>
                <c:pt idx="3">
                  <c:v>0.147</c:v>
                </c:pt>
                <c:pt idx="4">
                  <c:v>0.505</c:v>
                </c:pt>
                <c:pt idx="5">
                  <c:v>0.562</c:v>
                </c:pt>
                <c:pt idx="6">
                  <c:v>0.784</c:v>
                </c:pt>
                <c:pt idx="7">
                  <c:v>0.583</c:v>
                </c:pt>
                <c:pt idx="8">
                  <c:v>0.864</c:v>
                </c:pt>
                <c:pt idx="9">
                  <c:v>0.464</c:v>
                </c:pt>
                <c:pt idx="10">
                  <c:v>0.468</c:v>
                </c:pt>
              </c:numCache>
            </c:numRef>
          </c:val>
        </c:ser>
        <c:ser>
          <c:idx val="1"/>
          <c:order val="1"/>
          <c:tx>
            <c:strRef>
              <c:f>Feuil1!$B$6</c:f>
              <c:strCache>
                <c:ptCount val="1"/>
                <c:pt idx="0">
                  <c:v>brief enseign</c:v>
                </c:pt>
              </c:strCache>
            </c:strRef>
          </c:tx>
          <c:invertIfNegative val="0"/>
          <c:cat>
            <c:strRef>
              <c:f>Feuil1!$C$4:$M$4</c:f>
              <c:strCache>
                <c:ptCount val="11"/>
                <c:pt idx="0">
                  <c:v>inhibition</c:v>
                </c:pt>
                <c:pt idx="1">
                  <c:v>flexibilité</c:v>
                </c:pt>
                <c:pt idx="2">
                  <c:v>controle émotionnel</c:v>
                </c:pt>
                <c:pt idx="3">
                  <c:v>initiation</c:v>
                </c:pt>
                <c:pt idx="4">
                  <c:v>MT</c:v>
                </c:pt>
                <c:pt idx="5">
                  <c:v>Planification</c:v>
                </c:pt>
                <c:pt idx="6">
                  <c:v>org du matériel</c:v>
                </c:pt>
                <c:pt idx="7">
                  <c:v>Contrôle</c:v>
                </c:pt>
                <c:pt idx="8">
                  <c:v>IRC</c:v>
                </c:pt>
                <c:pt idx="9">
                  <c:v>IM</c:v>
                </c:pt>
                <c:pt idx="10">
                  <c:v>CEG</c:v>
                </c:pt>
              </c:strCache>
            </c:strRef>
          </c:cat>
          <c:val>
            <c:numRef>
              <c:f>Feuil1!$C$6:$M$6</c:f>
              <c:numCache>
                <c:formatCode>General</c:formatCode>
                <c:ptCount val="11"/>
                <c:pt idx="0">
                  <c:v>0.983</c:v>
                </c:pt>
                <c:pt idx="1">
                  <c:v>0.744</c:v>
                </c:pt>
                <c:pt idx="2">
                  <c:v>0.706</c:v>
                </c:pt>
                <c:pt idx="3">
                  <c:v>0.126</c:v>
                </c:pt>
                <c:pt idx="4">
                  <c:v>0.569</c:v>
                </c:pt>
                <c:pt idx="5">
                  <c:v>0.022</c:v>
                </c:pt>
                <c:pt idx="6">
                  <c:v>0.94</c:v>
                </c:pt>
                <c:pt idx="7">
                  <c:v>0.933</c:v>
                </c:pt>
                <c:pt idx="8">
                  <c:v>0.609</c:v>
                </c:pt>
                <c:pt idx="9">
                  <c:v>0.848</c:v>
                </c:pt>
                <c:pt idx="10">
                  <c:v>0.906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2461304"/>
        <c:axId val="2062464280"/>
      </c:barChart>
      <c:catAx>
        <c:axId val="2062461304"/>
        <c:scaling>
          <c:orientation val="minMax"/>
        </c:scaling>
        <c:delete val="0"/>
        <c:axPos val="b"/>
        <c:majorTickMark val="out"/>
        <c:minorTickMark val="none"/>
        <c:tickLblPos val="nextTo"/>
        <c:crossAx val="2062464280"/>
        <c:crosses val="autoZero"/>
        <c:auto val="1"/>
        <c:lblAlgn val="ctr"/>
        <c:lblOffset val="100"/>
        <c:noMultiLvlLbl val="0"/>
      </c:catAx>
      <c:valAx>
        <c:axId val="2062464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624613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C92E0-322C-9A41-A42E-310A88E658D7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FB38B-6473-DD4A-AEA4-05794BAAE9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357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5,17511E-05</a:t>
            </a:r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0,001948344</a:t>
            </a:r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0,032515599</a:t>
            </a:r>
            <a:r>
              <a:rPr lang="fr-FR" smtClean="0"/>
              <a:t> </a:t>
            </a:r>
            <a:r>
              <a:rPr lang="fr-FR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0,069810912</a:t>
            </a:r>
            <a:r>
              <a:rPr lang="fr-FR" smtClean="0"/>
              <a:t>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FB38B-6473-DD4A-AEA4-05794BAAE9C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9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A2B-3D93-914A-874F-2EDC5838BFD9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CFE-462E-A94B-90B8-DE281B1147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6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A2B-3D93-914A-874F-2EDC5838BFD9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CFE-462E-A94B-90B8-DE281B1147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54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A2B-3D93-914A-874F-2EDC5838BFD9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CFE-462E-A94B-90B8-DE281B1147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049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A2B-3D93-914A-874F-2EDC5838BFD9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CFE-462E-A94B-90B8-DE281B1147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220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A2B-3D93-914A-874F-2EDC5838BFD9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CFE-462E-A94B-90B8-DE281B1147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945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A2B-3D93-914A-874F-2EDC5838BFD9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CFE-462E-A94B-90B8-DE281B1147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71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A2B-3D93-914A-874F-2EDC5838BFD9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CFE-462E-A94B-90B8-DE281B1147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86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A2B-3D93-914A-874F-2EDC5838BFD9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CFE-462E-A94B-90B8-DE281B1147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91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A2B-3D93-914A-874F-2EDC5838BFD9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CFE-462E-A94B-90B8-DE281B1147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784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A2B-3D93-914A-874F-2EDC5838BFD9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CFE-462E-A94B-90B8-DE281B1147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35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AA2B-3D93-914A-874F-2EDC5838BFD9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43CFE-462E-A94B-90B8-DE281B1147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9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1AA2B-3D93-914A-874F-2EDC5838BFD9}" type="datetimeFigureOut">
              <a:rPr lang="fr-FR" smtClean="0"/>
              <a:t>14/10/15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43CFE-462E-A94B-90B8-DE281B11475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4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Rééduquer les troubles </a:t>
            </a:r>
            <a:br>
              <a:rPr lang="fr-FR" dirty="0"/>
            </a:br>
            <a:r>
              <a:rPr lang="fr-FR" dirty="0"/>
              <a:t>exécutifs des </a:t>
            </a:r>
            <a:r>
              <a:rPr lang="fr-FR" dirty="0" smtClean="0"/>
              <a:t>dyslexiques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6403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931332"/>
              </p:ext>
            </p:extLst>
          </p:nvPr>
        </p:nvGraphicFramePr>
        <p:xfrm>
          <a:off x="885825" y="919550"/>
          <a:ext cx="737235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303942" y="2258283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5172042" y="919550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6567513" y="1965895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776149" y="5803941"/>
            <a:ext cx="779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Performance moyenne aux épreuves du CPT2 avant et après </a:t>
            </a:r>
            <a:r>
              <a:rPr lang="fr-FR" dirty="0" err="1" smtClean="0"/>
              <a:t>Cog</a:t>
            </a:r>
            <a:r>
              <a:rPr lang="fr-FR" dirty="0" smtClean="0"/>
              <a:t>-Med</a:t>
            </a:r>
          </a:p>
          <a:p>
            <a:r>
              <a:rPr lang="fr-FR" dirty="0" smtClean="0"/>
              <a:t>* p&lt;0.05; ** p&lt;0.01; *** p&lt;0.005. sous-groupe adultes.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774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34244"/>
              </p:ext>
            </p:extLst>
          </p:nvPr>
        </p:nvGraphicFramePr>
        <p:xfrm>
          <a:off x="1338179" y="1254350"/>
          <a:ext cx="6660709" cy="383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810698" y="5255380"/>
            <a:ext cx="745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Questionnaire de </a:t>
            </a:r>
            <a:r>
              <a:rPr lang="fr-FR" dirty="0" err="1" smtClean="0"/>
              <a:t>Conners</a:t>
            </a:r>
            <a:r>
              <a:rPr lang="fr-FR" dirty="0" smtClean="0"/>
              <a:t> parents : comparaison avant/a</a:t>
            </a:r>
            <a:r>
              <a:rPr lang="fr-FR" dirty="0"/>
              <a:t>p</a:t>
            </a:r>
            <a:r>
              <a:rPr lang="fr-FR" dirty="0" smtClean="0"/>
              <a:t>rès </a:t>
            </a:r>
            <a:r>
              <a:rPr lang="fr-FR" dirty="0" err="1" smtClean="0"/>
              <a:t>cogmed</a:t>
            </a:r>
            <a:r>
              <a:rPr lang="fr-FR" dirty="0" smtClean="0"/>
              <a:t> </a:t>
            </a:r>
          </a:p>
          <a:p>
            <a:r>
              <a:rPr lang="fr-FR" dirty="0" smtClean="0"/>
              <a:t>* = p&lt;0.05.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30208" y="676523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936794" y="669574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31552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451671"/>
              </p:ext>
            </p:extLst>
          </p:nvPr>
        </p:nvGraphicFramePr>
        <p:xfrm>
          <a:off x="1162000" y="634969"/>
          <a:ext cx="6494237" cy="471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759185" y="5361831"/>
            <a:ext cx="7374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Questionnaire de </a:t>
            </a:r>
            <a:r>
              <a:rPr lang="fr-FR" dirty="0" err="1" smtClean="0"/>
              <a:t>Conners</a:t>
            </a:r>
            <a:r>
              <a:rPr lang="fr-FR" dirty="0" smtClean="0"/>
              <a:t> enseignants : comparaison avant/après </a:t>
            </a:r>
            <a:r>
              <a:rPr lang="fr-FR" dirty="0" err="1" smtClean="0"/>
              <a:t>cogmed</a:t>
            </a:r>
            <a:r>
              <a:rPr lang="fr-FR" dirty="0" smtClean="0"/>
              <a:t> </a:t>
            </a:r>
          </a:p>
          <a:p>
            <a:r>
              <a:rPr lang="fr-FR" dirty="0" smtClean="0"/>
              <a:t>* = p&lt;0.05. **p&lt;0.01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35765" y="91747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2504282" y="244147"/>
            <a:ext cx="8601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**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3078621" y="634969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6646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957584"/>
              </p:ext>
            </p:extLst>
          </p:nvPr>
        </p:nvGraphicFramePr>
        <p:xfrm>
          <a:off x="1377949" y="1155703"/>
          <a:ext cx="6850637" cy="423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605714" y="1040268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3568813" y="570927"/>
            <a:ext cx="9575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**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4703790" y="607892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5180470" y="900280"/>
            <a:ext cx="9575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**</a:t>
            </a:r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713900" y="5390479"/>
            <a:ext cx="7514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Questionnaire de la BRIEF parents : comparaison avant/après </a:t>
            </a:r>
            <a:r>
              <a:rPr lang="fr-FR" dirty="0" err="1" smtClean="0"/>
              <a:t>cogmed</a:t>
            </a:r>
            <a:r>
              <a:rPr lang="fr-FR" dirty="0" smtClean="0"/>
              <a:t> </a:t>
            </a:r>
          </a:p>
          <a:p>
            <a:r>
              <a:rPr lang="fr-FR" dirty="0" smtClean="0"/>
              <a:t>* = p&lt;0.05. **p&lt;0.01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288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417498"/>
              </p:ext>
            </p:extLst>
          </p:nvPr>
        </p:nvGraphicFramePr>
        <p:xfrm>
          <a:off x="1191747" y="913815"/>
          <a:ext cx="6712559" cy="459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610556" y="5547739"/>
            <a:ext cx="7428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Questionnaire de la BRIEF enseignants : comparaison avant/après </a:t>
            </a:r>
            <a:r>
              <a:rPr lang="fr-FR" dirty="0" err="1" smtClean="0"/>
              <a:t>cogmed</a:t>
            </a:r>
            <a:r>
              <a:rPr lang="fr-FR" dirty="0" smtClean="0"/>
              <a:t> </a:t>
            </a:r>
          </a:p>
          <a:p>
            <a:r>
              <a:rPr lang="fr-FR" dirty="0" smtClean="0"/>
              <a:t>* = p&lt;0.05. **p&lt;0.01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953302" y="954313"/>
            <a:ext cx="9575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**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484248" y="747880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2812160" y="1192668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3255615" y="1052680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3699070" y="1069980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4581099" y="1332656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5315610" y="1372145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853649" y="1094918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5534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642469"/>
              </p:ext>
            </p:extLst>
          </p:nvPr>
        </p:nvGraphicFramePr>
        <p:xfrm>
          <a:off x="1110361" y="2057399"/>
          <a:ext cx="5747639" cy="350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60867" y="5558570"/>
            <a:ext cx="7592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Coefficient de corrélation (r) entre l’amélioration de la performance en mémoire de travail (séquence lettre-chiffre) et l’amélioration constatée sur les items du questionnaire BRIEF parents et enseignants. *&lt;0.05 (correction de </a:t>
            </a:r>
            <a:r>
              <a:rPr lang="fr-FR" dirty="0" err="1" smtClean="0"/>
              <a:t>Bonferoni</a:t>
            </a:r>
            <a:r>
              <a:rPr lang="fr-FR" dirty="0" smtClean="0"/>
              <a:t> pour mesures multiples)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914024" y="2255350"/>
            <a:ext cx="20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*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74342" y="2255350"/>
            <a:ext cx="20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*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426067" y="2255350"/>
            <a:ext cx="20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*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581988" y="2255350"/>
            <a:ext cx="20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*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30838" y="2407750"/>
            <a:ext cx="20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3366FF"/>
                </a:solidFill>
              </a:rPr>
              <a:t>*</a:t>
            </a:r>
            <a:endParaRPr lang="fr-FR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26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 smtClean="0"/>
              <a:t>Thérapies des dysfonctionnements exécutifs:  conclusion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r>
              <a:rPr lang="fr-FR" sz="2000" dirty="0" smtClean="0"/>
              <a:t>L’approche « </a:t>
            </a:r>
            <a:r>
              <a:rPr lang="fr-FR" sz="2000" dirty="0" err="1" smtClean="0"/>
              <a:t>serious</a:t>
            </a:r>
            <a:r>
              <a:rPr lang="fr-FR" sz="2000" dirty="0" smtClean="0"/>
              <a:t> </a:t>
            </a:r>
            <a:r>
              <a:rPr lang="fr-FR" sz="2000" dirty="0" err="1" smtClean="0"/>
              <a:t>game</a:t>
            </a:r>
            <a:r>
              <a:rPr lang="fr-FR" sz="2000" dirty="0" smtClean="0"/>
              <a:t> » comportant une dimension ludique permettant de « faire passer » le côté répétitif et fastidieux, avec une progression adaptative du jeu, quotidienne sur une courte période, est plus adaptée à une pratique ambulatoire, est certainement moins complète car plus ciblée sur une partie des processus exécutifs</a:t>
            </a:r>
          </a:p>
          <a:p>
            <a:r>
              <a:rPr lang="fr-FR" sz="2000" dirty="0" smtClean="0"/>
              <a:t>Pour autant, les deux approches procurent une amélioration mesurable des fonctions exécutives, non seulement celles relevant de la classique « cool </a:t>
            </a:r>
            <a:r>
              <a:rPr lang="fr-FR" sz="2000" dirty="0" err="1" smtClean="0"/>
              <a:t>executive</a:t>
            </a:r>
            <a:r>
              <a:rPr lang="fr-FR" sz="2000" dirty="0" smtClean="0"/>
              <a:t> » que celle ressortissant à la plus complexe « hot exécutive », ce qui souligne à nouveau les relations étroites et réciproques qu’entretiennent ces deux aspects, tant au niveau fonctionnel qu’anatomique</a:t>
            </a:r>
          </a:p>
        </p:txBody>
      </p:sp>
    </p:spTree>
    <p:extLst>
      <p:ext uri="{BB962C8B-B14F-4D97-AF65-F5344CB8AC3E}">
        <p14:creationId xmlns:p14="http://schemas.microsoft.com/office/powerpoint/2010/main" val="389959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héma inhibi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50" y="209594"/>
            <a:ext cx="7225124" cy="607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8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oucle motri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0"/>
            <a:ext cx="7739244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691733" y="0"/>
            <a:ext cx="245226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Boucle pré-motrice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4890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Etude exploratoire du programme COGMED dans le TDAH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20 enfants TDAH non médicamentés</a:t>
            </a:r>
          </a:p>
          <a:p>
            <a:r>
              <a:rPr lang="fr-FR" dirty="0"/>
              <a:t>programme COGMED (ECPA, Paris) selon un protocole standardisé (25 séances de 40 minutes étalées sur 5 semaines)</a:t>
            </a:r>
            <a:r>
              <a:rPr lang="fr-FR" dirty="0" smtClean="0"/>
              <a:t>.</a:t>
            </a:r>
          </a:p>
          <a:p>
            <a:r>
              <a:rPr lang="fr-FR" dirty="0" smtClean="0"/>
              <a:t>Mesures juste </a:t>
            </a:r>
            <a:r>
              <a:rPr lang="fr-FR" dirty="0"/>
              <a:t>avant le début de l’entraînement, juste après et pour une partie des patients un an après : </a:t>
            </a:r>
            <a:endParaRPr lang="fr-FR" dirty="0" smtClean="0"/>
          </a:p>
          <a:p>
            <a:pPr lvl="1"/>
            <a:r>
              <a:rPr lang="fr-FR" dirty="0" smtClean="0"/>
              <a:t>mémoire </a:t>
            </a:r>
            <a:r>
              <a:rPr lang="fr-FR" dirty="0"/>
              <a:t>de travail verbale, </a:t>
            </a:r>
          </a:p>
          <a:p>
            <a:pPr lvl="1"/>
            <a:r>
              <a:rPr lang="fr-FR" dirty="0" smtClean="0"/>
              <a:t> </a:t>
            </a:r>
            <a:r>
              <a:rPr lang="fr-FR" dirty="0"/>
              <a:t>évaluation par questionnaires du retentissement du trouble (</a:t>
            </a:r>
            <a:r>
              <a:rPr lang="fr-FR" dirty="0" err="1"/>
              <a:t>Conners</a:t>
            </a:r>
            <a:r>
              <a:rPr lang="fr-FR" dirty="0"/>
              <a:t>, BRIEF); </a:t>
            </a:r>
            <a:endParaRPr lang="fr-FR" dirty="0" smtClean="0"/>
          </a:p>
          <a:p>
            <a:pPr lvl="1"/>
            <a:r>
              <a:rPr lang="fr-FR" dirty="0" smtClean="0"/>
              <a:t>une </a:t>
            </a:r>
            <a:r>
              <a:rPr lang="fr-FR" dirty="0"/>
              <a:t>évaluation des capacités attentionnelles à  l’aide du </a:t>
            </a:r>
            <a:r>
              <a:rPr lang="fr-FR" dirty="0" smtClean="0"/>
              <a:t>CPT2 +, </a:t>
            </a:r>
            <a:r>
              <a:rPr lang="fr-FR" dirty="0"/>
              <a:t>différents subtests de la TEACH. </a:t>
            </a:r>
          </a:p>
        </p:txBody>
      </p:sp>
    </p:spTree>
    <p:extLst>
      <p:ext uri="{BB962C8B-B14F-4D97-AF65-F5344CB8AC3E}">
        <p14:creationId xmlns:p14="http://schemas.microsoft.com/office/powerpoint/2010/main" val="2279104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Image 1" descr="Capture d’écran 2013-11-19 à 09.24.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89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8" name="Image 2" descr="courbe cog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85" y="3616326"/>
            <a:ext cx="3990243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499" name="Image 3" descr="imagescogm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23" y="0"/>
            <a:ext cx="166467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Image 5" descr="indexcogme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69" y="466725"/>
            <a:ext cx="3059723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282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0502297"/>
              </p:ext>
            </p:extLst>
          </p:nvPr>
        </p:nvGraphicFramePr>
        <p:xfrm>
          <a:off x="1748820" y="763350"/>
          <a:ext cx="5060602" cy="3121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374072" y="4455184"/>
            <a:ext cx="6120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Performance moyenne en mémoire de travail : épreuve de mémoire de chiffres (MC) et épreuve séquence lettres chiffres (SLC), dans le groupe enfants et le groupe adulte. </a:t>
            </a:r>
          </a:p>
          <a:p>
            <a:r>
              <a:rPr lang="fr-FR" dirty="0" smtClean="0"/>
              <a:t>Significativité des tests </a:t>
            </a:r>
            <a:r>
              <a:rPr lang="fr-FR" dirty="0" err="1" smtClean="0"/>
              <a:t>T</a:t>
            </a:r>
            <a:r>
              <a:rPr lang="fr-FR" dirty="0" smtClean="0"/>
              <a:t> : MC </a:t>
            </a:r>
            <a:r>
              <a:rPr lang="fr-FR" dirty="0" err="1" smtClean="0"/>
              <a:t>enf</a:t>
            </a:r>
            <a:r>
              <a:rPr lang="fr-FR" dirty="0" smtClean="0"/>
              <a:t> 0.00005; SLC </a:t>
            </a:r>
            <a:r>
              <a:rPr lang="fr-FR" dirty="0" err="1" smtClean="0"/>
              <a:t>enf</a:t>
            </a:r>
            <a:r>
              <a:rPr lang="fr-FR" dirty="0" smtClean="0"/>
              <a:t> 0.0019; MC </a:t>
            </a:r>
            <a:r>
              <a:rPr lang="fr-FR" dirty="0" err="1" smtClean="0"/>
              <a:t>adult</a:t>
            </a:r>
            <a:r>
              <a:rPr lang="fr-FR" dirty="0" smtClean="0"/>
              <a:t> 0.0324; SLC </a:t>
            </a:r>
            <a:r>
              <a:rPr lang="fr-FR" dirty="0" err="1" smtClean="0"/>
              <a:t>adult</a:t>
            </a:r>
            <a:r>
              <a:rPr lang="fr-FR" smtClean="0"/>
              <a:t> 0.0698.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708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5712391"/>
              </p:ext>
            </p:extLst>
          </p:nvPr>
        </p:nvGraphicFramePr>
        <p:xfrm>
          <a:off x="1184275" y="794403"/>
          <a:ext cx="6775450" cy="445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76149" y="5803941"/>
            <a:ext cx="779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Performance moyenne aux subtests de la TEA-</a:t>
            </a:r>
            <a:r>
              <a:rPr lang="fr-FR" dirty="0" err="1" smtClean="0"/>
              <a:t>Ch</a:t>
            </a:r>
            <a:r>
              <a:rPr lang="fr-FR" dirty="0" smtClean="0"/>
              <a:t> avant et après </a:t>
            </a:r>
            <a:r>
              <a:rPr lang="fr-FR" dirty="0" err="1" smtClean="0"/>
              <a:t>Cog</a:t>
            </a:r>
            <a:r>
              <a:rPr lang="fr-FR" dirty="0" smtClean="0"/>
              <a:t>-Med</a:t>
            </a:r>
          </a:p>
          <a:p>
            <a:r>
              <a:rPr lang="fr-FR" dirty="0" smtClean="0"/>
              <a:t>* p&lt;0.05; ** p&lt;0.01; *** p&lt;0.005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333911" y="1146675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5797117" y="1006687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6267032" y="675264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114526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84" y="1555707"/>
            <a:ext cx="3738291" cy="38443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72" y="1670007"/>
            <a:ext cx="3715347" cy="373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63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556876"/>
              </p:ext>
            </p:extLst>
          </p:nvPr>
        </p:nvGraphicFramePr>
        <p:xfrm>
          <a:off x="1031551" y="968079"/>
          <a:ext cx="7170928" cy="4183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594998" y="1299075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177109" y="1357385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6383000" y="1064997"/>
            <a:ext cx="582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*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776149" y="5803941"/>
            <a:ext cx="779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Performance moyenne aux épreuves du CPT2 avant et après </a:t>
            </a:r>
            <a:r>
              <a:rPr lang="fr-FR" dirty="0" err="1" smtClean="0"/>
              <a:t>Cog</a:t>
            </a:r>
            <a:r>
              <a:rPr lang="fr-FR" dirty="0" smtClean="0"/>
              <a:t>-Med</a:t>
            </a:r>
          </a:p>
          <a:p>
            <a:r>
              <a:rPr lang="fr-FR" dirty="0" smtClean="0"/>
              <a:t>* p&lt;0.05; ** p&lt;0.01; *** p&lt;0.005. sous-groupe enfants.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348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26914</TotalTime>
  <Words>394</Words>
  <Application>Microsoft Macintosh PowerPoint</Application>
  <PresentationFormat>Présentation à l'écran (4:3)</PresentationFormat>
  <Paragraphs>62</Paragraphs>
  <Slides>16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Rééduquer les troubles  exécutifs des dyslexiques </vt:lpstr>
      <vt:lpstr>Présentation PowerPoint</vt:lpstr>
      <vt:lpstr>Présentation PowerPoint</vt:lpstr>
      <vt:lpstr>Etude exploratoire du programme COGMED dans le TDAH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Thérapies des dysfonctionnements exécutifs:  conclusion </vt:lpstr>
    </vt:vector>
  </TitlesOfParts>
  <Company>Résodys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Habib</dc:creator>
  <cp:lastModifiedBy>Utilisateur de la version d'évaluation de Office 2004</cp:lastModifiedBy>
  <cp:revision>19</cp:revision>
  <dcterms:created xsi:type="dcterms:W3CDTF">2014-03-01T10:21:36Z</dcterms:created>
  <dcterms:modified xsi:type="dcterms:W3CDTF">2015-10-14T09:17:39Z</dcterms:modified>
</cp:coreProperties>
</file>